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1"/>
  </p:notesMasterIdLst>
  <p:sldIdLst>
    <p:sldId id="274" r:id="rId2"/>
    <p:sldId id="287" r:id="rId3"/>
    <p:sldId id="288" r:id="rId4"/>
    <p:sldId id="328" r:id="rId5"/>
    <p:sldId id="322" r:id="rId6"/>
    <p:sldId id="325" r:id="rId7"/>
    <p:sldId id="326" r:id="rId8"/>
    <p:sldId id="327" r:id="rId9"/>
    <p:sldId id="289" r:id="rId10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3C8AB0"/>
    <a:srgbClr val="B490F2"/>
    <a:srgbClr val="4472C4"/>
    <a:srgbClr val="CF396F"/>
    <a:srgbClr val="D6A884"/>
    <a:srgbClr val="9C836A"/>
    <a:srgbClr val="333333"/>
    <a:srgbClr val="1E4533"/>
    <a:srgbClr val="82C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72" autoAdjust="0"/>
    <p:restoredTop sz="94656" autoAdjust="0"/>
  </p:normalViewPr>
  <p:slideViewPr>
    <p:cSldViewPr snapToGrid="0">
      <p:cViewPr varScale="1">
        <p:scale>
          <a:sx n="109" d="100"/>
          <a:sy n="109" d="100"/>
        </p:scale>
        <p:origin x="948" y="10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C36686-F76A-4CC7-83BF-940E34C5B9CD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25AF6F-7FDF-474D-AE52-C66069F052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207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57858" rtl="0" eaLnBrk="1" latinLnBrk="1" hangingPunct="1">
      <a:defRPr sz="1257" kern="1200">
        <a:solidFill>
          <a:schemeClr val="tx1"/>
        </a:solidFill>
        <a:latin typeface="+mn-lt"/>
        <a:ea typeface="+mn-ea"/>
        <a:cs typeface="+mn-cs"/>
      </a:defRPr>
    </a:lvl1pPr>
    <a:lvl2pPr marL="478929" algn="l" defTabSz="957858" rtl="0" eaLnBrk="1" latinLnBrk="1" hangingPunct="1">
      <a:defRPr sz="1257" kern="1200">
        <a:solidFill>
          <a:schemeClr val="tx1"/>
        </a:solidFill>
        <a:latin typeface="+mn-lt"/>
        <a:ea typeface="+mn-ea"/>
        <a:cs typeface="+mn-cs"/>
      </a:defRPr>
    </a:lvl2pPr>
    <a:lvl3pPr marL="957858" algn="l" defTabSz="957858" rtl="0" eaLnBrk="1" latinLnBrk="1" hangingPunct="1">
      <a:defRPr sz="1257" kern="1200">
        <a:solidFill>
          <a:schemeClr val="tx1"/>
        </a:solidFill>
        <a:latin typeface="+mn-lt"/>
        <a:ea typeface="+mn-ea"/>
        <a:cs typeface="+mn-cs"/>
      </a:defRPr>
    </a:lvl3pPr>
    <a:lvl4pPr marL="1436787" algn="l" defTabSz="957858" rtl="0" eaLnBrk="1" latinLnBrk="1" hangingPunct="1">
      <a:defRPr sz="1257" kern="1200">
        <a:solidFill>
          <a:schemeClr val="tx1"/>
        </a:solidFill>
        <a:latin typeface="+mn-lt"/>
        <a:ea typeface="+mn-ea"/>
        <a:cs typeface="+mn-cs"/>
      </a:defRPr>
    </a:lvl4pPr>
    <a:lvl5pPr marL="1915716" algn="l" defTabSz="957858" rtl="0" eaLnBrk="1" latinLnBrk="1" hangingPunct="1">
      <a:defRPr sz="1257" kern="1200">
        <a:solidFill>
          <a:schemeClr val="tx1"/>
        </a:solidFill>
        <a:latin typeface="+mn-lt"/>
        <a:ea typeface="+mn-ea"/>
        <a:cs typeface="+mn-cs"/>
      </a:defRPr>
    </a:lvl5pPr>
    <a:lvl6pPr marL="2394645" algn="l" defTabSz="957858" rtl="0" eaLnBrk="1" latinLnBrk="1" hangingPunct="1">
      <a:defRPr sz="1257" kern="1200">
        <a:solidFill>
          <a:schemeClr val="tx1"/>
        </a:solidFill>
        <a:latin typeface="+mn-lt"/>
        <a:ea typeface="+mn-ea"/>
        <a:cs typeface="+mn-cs"/>
      </a:defRPr>
    </a:lvl6pPr>
    <a:lvl7pPr marL="2873574" algn="l" defTabSz="957858" rtl="0" eaLnBrk="1" latinLnBrk="1" hangingPunct="1">
      <a:defRPr sz="1257" kern="1200">
        <a:solidFill>
          <a:schemeClr val="tx1"/>
        </a:solidFill>
        <a:latin typeface="+mn-lt"/>
        <a:ea typeface="+mn-ea"/>
        <a:cs typeface="+mn-cs"/>
      </a:defRPr>
    </a:lvl7pPr>
    <a:lvl8pPr marL="3352503" algn="l" defTabSz="957858" rtl="0" eaLnBrk="1" latinLnBrk="1" hangingPunct="1">
      <a:defRPr sz="1257" kern="1200">
        <a:solidFill>
          <a:schemeClr val="tx1"/>
        </a:solidFill>
        <a:latin typeface="+mn-lt"/>
        <a:ea typeface="+mn-ea"/>
        <a:cs typeface="+mn-cs"/>
      </a:defRPr>
    </a:lvl8pPr>
    <a:lvl9pPr marL="3831432" algn="l" defTabSz="957858" rtl="0" eaLnBrk="1" latinLnBrk="1" hangingPunct="1">
      <a:defRPr sz="125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78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78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404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DDBD9AFF-8484-4D86-838B-0E53BD9351A3}"/>
              </a:ext>
            </a:extLst>
          </p:cNvPr>
          <p:cNvGrpSpPr/>
          <p:nvPr userDrawn="1"/>
        </p:nvGrpSpPr>
        <p:grpSpPr>
          <a:xfrm>
            <a:off x="0" y="0"/>
            <a:ext cx="9906000" cy="1309267"/>
            <a:chOff x="217783" y="0"/>
            <a:chExt cx="9906000" cy="13092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3B830DF-419C-4B2D-B54A-8F0513901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783" y="0"/>
              <a:ext cx="9906000" cy="1204052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8D1A271-4277-4CF2-A7BB-1094AEEEC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9962" y="211524"/>
              <a:ext cx="1681179" cy="10977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780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851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998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479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775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665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182C3B2-6683-4971-80C0-4AE6509B6D4C}"/>
              </a:ext>
            </a:extLst>
          </p:cNvPr>
          <p:cNvSpPr/>
          <p:nvPr userDrawn="1"/>
        </p:nvSpPr>
        <p:spPr>
          <a:xfrm>
            <a:off x="0" y="705591"/>
            <a:ext cx="9906000" cy="6043553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37"/>
          </a:p>
        </p:txBody>
      </p:sp>
    </p:spTree>
    <p:extLst>
      <p:ext uri="{BB962C8B-B14F-4D97-AF65-F5344CB8AC3E}">
        <p14:creationId xmlns:p14="http://schemas.microsoft.com/office/powerpoint/2010/main" val="3078248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236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714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12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AAAD0-C0BD-4940-9C61-9EB949A572D7}" type="datetimeFigureOut">
              <a:rPr lang="ko-KR" altLang="en-US" smtClean="0"/>
              <a:t>2023-06-30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20FCD-56B7-486B-B1CE-E4E6B06F4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50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792"/>
            <a:ext cx="9906000" cy="557212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187605" y="4827288"/>
            <a:ext cx="3530790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3rd </a:t>
            </a:r>
            <a:r>
              <a:rPr lang="en-US" altLang="ko-KR" sz="1400" b="1" spc="-8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Project. React</a:t>
            </a:r>
          </a:p>
          <a:p>
            <a:pPr algn="ctr">
              <a:lnSpc>
                <a:spcPct val="150000"/>
              </a:lnSpc>
            </a:pPr>
            <a:r>
              <a:rPr lang="ko-KR" altLang="en-US" sz="1400" b="1" spc="-8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임성해</a:t>
            </a:r>
            <a:endParaRPr lang="en-US" altLang="ko-KR" sz="1400" b="1" spc="-8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b="1" spc="-8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2023.06.30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7512" y="1087913"/>
            <a:ext cx="91622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Caslon Pro Bold" panose="0205070206050A020403" pitchFamily="18" charset="0"/>
              </a:rPr>
              <a:t>LOTTE DEPARTMENT STORE</a:t>
            </a:r>
          </a:p>
        </p:txBody>
      </p:sp>
    </p:spTree>
    <p:extLst>
      <p:ext uri="{BB962C8B-B14F-4D97-AF65-F5344CB8AC3E}">
        <p14:creationId xmlns:p14="http://schemas.microsoft.com/office/powerpoint/2010/main" val="238892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0" r="22266"/>
          <a:stretch/>
        </p:blipFill>
        <p:spPr>
          <a:xfrm>
            <a:off x="0" y="0"/>
            <a:ext cx="4946904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-20035" y="738938"/>
            <a:ext cx="3484807" cy="7960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-20038" y="775028"/>
            <a:ext cx="3484807" cy="7960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87650" y="880680"/>
            <a:ext cx="22742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고딕"/>
                <a:ea typeface="나눔고딕 ExtraBold" panose="020D0904000000000000" pitchFamily="50" charset="-127"/>
              </a:rPr>
              <a:t>CONTENTS</a:t>
            </a:r>
            <a:endParaRPr lang="ko-KR" altLang="en-US" sz="3200" b="1" dirty="0">
              <a:ln>
                <a:solidFill>
                  <a:schemeClr val="accent1">
                    <a:alpha val="0"/>
                  </a:schemeClr>
                </a:solidFill>
              </a:ln>
              <a:latin typeface="나눔고딕"/>
              <a:ea typeface="나눔고딕 ExtraBold" panose="020D0904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2A4F3B4-066F-4356-95E9-F049B71A97F9}"/>
              </a:ext>
            </a:extLst>
          </p:cNvPr>
          <p:cNvGrpSpPr/>
          <p:nvPr/>
        </p:nvGrpSpPr>
        <p:grpSpPr>
          <a:xfrm>
            <a:off x="5694705" y="1727223"/>
            <a:ext cx="3310572" cy="2153239"/>
            <a:chOff x="5289213" y="1310306"/>
            <a:chExt cx="3772257" cy="2453531"/>
          </a:xfrm>
          <a:solidFill>
            <a:schemeClr val="accent4">
              <a:lumMod val="20000"/>
              <a:lumOff val="80000"/>
            </a:schemeClr>
          </a:solidFill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7842822-C57A-4FA2-A8BE-E8EFF4223BF5}"/>
                </a:ext>
              </a:extLst>
            </p:cNvPr>
            <p:cNvGrpSpPr/>
            <p:nvPr/>
          </p:nvGrpSpPr>
          <p:grpSpPr>
            <a:xfrm>
              <a:off x="5289213" y="1310306"/>
              <a:ext cx="2942856" cy="889315"/>
              <a:chOff x="5299790" y="1310306"/>
              <a:chExt cx="2942856" cy="889315"/>
            </a:xfrm>
            <a:grpFill/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192669A0-AE39-44B1-99D2-2D02F27086D5}"/>
                  </a:ext>
                </a:extLst>
              </p:cNvPr>
              <p:cNvSpPr/>
              <p:nvPr/>
            </p:nvSpPr>
            <p:spPr>
              <a:xfrm>
                <a:off x="5299790" y="1345689"/>
                <a:ext cx="637969" cy="43506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177" b="1" dirty="0" smtClean="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1.</a:t>
                </a:r>
                <a:endParaRPr lang="ko-KR" altLang="en-US" sz="152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CD7DB27-B026-42A0-B8BA-DA66B30388D8}"/>
                  </a:ext>
                </a:extLst>
              </p:cNvPr>
              <p:cNvSpPr txBox="1"/>
              <p:nvPr/>
            </p:nvSpPr>
            <p:spPr>
              <a:xfrm>
                <a:off x="5889898" y="1310306"/>
                <a:ext cx="2352748" cy="8893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b="1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기획의도</a:t>
                </a:r>
                <a:endParaRPr lang="en-US" altLang="ko-KR" sz="300" spc="-54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>
                  <a:lnSpc>
                    <a:spcPct val="150000"/>
                  </a:lnSpc>
                  <a:spcBef>
                    <a:spcPts val="155"/>
                  </a:spcBef>
                  <a:tabLst>
                    <a:tab pos="55224" algn="l"/>
                    <a:tab pos="88358" algn="l"/>
                  </a:tabLst>
                </a:pPr>
                <a:r>
                  <a:rPr lang="en-US" altLang="ko-KR" sz="1270" b="1" spc="-54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-</a:t>
                </a:r>
                <a:r>
                  <a:rPr lang="en-US" altLang="ko-KR" sz="1270" b="1" spc="-54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</a:t>
                </a:r>
                <a:r>
                  <a:rPr lang="ko-KR" altLang="en-US" sz="1270" b="1" spc="-54" dirty="0" smtClean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롯데 백화점 사이트 분석</a:t>
                </a:r>
                <a:endParaRPr lang="en-US" altLang="ko-KR" sz="1270" b="1" spc="-54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AB62459-6DC1-4EEE-B08B-1DB805845D87}"/>
                </a:ext>
              </a:extLst>
            </p:cNvPr>
            <p:cNvSpPr txBox="1"/>
            <p:nvPr/>
          </p:nvSpPr>
          <p:spPr>
            <a:xfrm>
              <a:off x="5879320" y="2874522"/>
              <a:ext cx="3182150" cy="8893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맑은 고딕" panose="020B0503020000020004" pitchFamily="50" charset="-127"/>
                </a:rPr>
                <a:t>제작기법</a:t>
              </a:r>
              <a:endParaRPr lang="en-US" altLang="ko-KR" sz="400" spc="-54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  <a:spcBef>
                  <a:spcPts val="155"/>
                </a:spcBef>
                <a:tabLst>
                  <a:tab pos="55224" algn="l"/>
                  <a:tab pos="88358" algn="l"/>
                </a:tabLst>
              </a:pPr>
              <a:r>
                <a:rPr lang="en-US" altLang="ko-KR" sz="1270" b="1" spc="-54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-</a:t>
              </a:r>
              <a:r>
                <a:rPr lang="en-US" altLang="ko-KR" sz="1270" b="1" spc="-54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   </a:t>
              </a:r>
              <a:r>
                <a:rPr lang="ko-KR" altLang="en-US" sz="1270" b="1" spc="-54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사이트 구현에 사용된 기술 리스트</a:t>
              </a:r>
              <a:endParaRPr lang="en-US" altLang="ko-KR" sz="1270" b="1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09784E8-6D4E-47B1-AE0D-7C9692207A2D}"/>
                </a:ext>
              </a:extLst>
            </p:cNvPr>
            <p:cNvSpPr/>
            <p:nvPr/>
          </p:nvSpPr>
          <p:spPr>
            <a:xfrm>
              <a:off x="5289213" y="2900013"/>
              <a:ext cx="649588" cy="435059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177" b="1" dirty="0" smtClean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</a:t>
              </a:r>
              <a:endParaRPr lang="ko-KR" altLang="en-US" sz="152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109784E8-6D4E-47B1-AE0D-7C9692207A2D}"/>
              </a:ext>
            </a:extLst>
          </p:cNvPr>
          <p:cNvSpPr/>
          <p:nvPr/>
        </p:nvSpPr>
        <p:spPr>
          <a:xfrm>
            <a:off x="5694702" y="4507692"/>
            <a:ext cx="570088" cy="38181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77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</a:t>
            </a:r>
            <a:endParaRPr lang="ko-KR" altLang="en-US" sz="152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B62459-6DC1-4EEE-B08B-1DB805845D87}"/>
              </a:ext>
            </a:extLst>
          </p:cNvPr>
          <p:cNvSpPr txBox="1"/>
          <p:nvPr/>
        </p:nvSpPr>
        <p:spPr>
          <a:xfrm>
            <a:off x="6187199" y="4481905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사이트 구현</a:t>
            </a:r>
            <a:endParaRPr lang="en-US" altLang="ko-KR" sz="1270" b="1" spc="-54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355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908458">
            <a:off x="483240" y="159588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906000" cy="110642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3670369" y="511357"/>
            <a:ext cx="2362891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722"/>
              </a:lnSpc>
              <a:spcBef>
                <a:spcPts val="155"/>
              </a:spcBef>
              <a:tabLst>
                <a:tab pos="55224" algn="l"/>
                <a:tab pos="88358" algn="l"/>
              </a:tabLst>
            </a:pPr>
            <a:r>
              <a:rPr lang="ko-KR" altLang="en-US" sz="16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롯데 백화점 </a:t>
            </a:r>
            <a:r>
              <a:rPr lang="ko-KR" altLang="en-US" sz="1600" spc="-54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사이트 분석</a:t>
            </a:r>
            <a:endParaRPr lang="en-US" altLang="ko-KR" sz="1600" spc="-54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DC8F8-3FBC-4BA7-A3D4-9DBC8B611B11}"/>
              </a:ext>
            </a:extLst>
          </p:cNvPr>
          <p:cNvSpPr txBox="1"/>
          <p:nvPr/>
        </p:nvSpPr>
        <p:spPr>
          <a:xfrm>
            <a:off x="1433859" y="30814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기획의도</a:t>
            </a:r>
            <a:endParaRPr lang="en-US" altLang="ko-KR" sz="4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35784" y="1"/>
            <a:ext cx="822960" cy="11775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0B7410-268C-464E-951F-E1A1E0F7D841}"/>
              </a:ext>
            </a:extLst>
          </p:cNvPr>
          <p:cNvSpPr txBox="1"/>
          <p:nvPr/>
        </p:nvSpPr>
        <p:spPr>
          <a:xfrm>
            <a:off x="556220" y="180340"/>
            <a:ext cx="612668" cy="971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tabLst>
                <a:tab pos="265113" algn="l"/>
              </a:tabLst>
            </a:pPr>
            <a:r>
              <a:rPr lang="en-US" altLang="ko-KR" sz="5715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433859" y="4690696"/>
            <a:ext cx="7114686" cy="1528624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2722"/>
              </a:lnSpc>
              <a:spcBef>
                <a:spcPts val="155"/>
              </a:spcBef>
              <a:tabLst>
                <a:tab pos="55224" algn="l"/>
                <a:tab pos="88358" algn="l"/>
              </a:tabLst>
            </a:pP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기존의 롯데 백화점 사이트는 워낙 많은 양의 데이터가 존재하며</a:t>
            </a:r>
            <a:endParaRPr lang="en-US" altLang="ko-KR" sz="1200" spc="-54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  <a:p>
            <a:pPr>
              <a:lnSpc>
                <a:spcPts val="2722"/>
              </a:lnSpc>
              <a:spcBef>
                <a:spcPts val="155"/>
              </a:spcBef>
              <a:tabLst>
                <a:tab pos="55224" algn="l"/>
                <a:tab pos="88358" algn="l"/>
              </a:tabLst>
            </a:pP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롯데 백화점 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지점 소개 외에는 메뉴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1200" spc="-54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카테고리별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다른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사이트가 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링크되어 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연결되는 구조를 가짐</a:t>
            </a:r>
            <a:r>
              <a:rPr lang="en-US" altLang="ko-KR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.</a:t>
            </a:r>
          </a:p>
          <a:p>
            <a:pPr>
              <a:lnSpc>
                <a:spcPts val="2722"/>
              </a:lnSpc>
              <a:spcBef>
                <a:spcPts val="155"/>
              </a:spcBef>
              <a:tabLst>
                <a:tab pos="55224" algn="l"/>
                <a:tab pos="88358" algn="l"/>
              </a:tabLst>
            </a:pPr>
            <a:r>
              <a:rPr lang="en-US" altLang="ko-KR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-&gt; 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그 중  </a:t>
            </a:r>
            <a:r>
              <a:rPr lang="en-US" altLang="ko-KR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“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쇼핑정보</a:t>
            </a:r>
            <a:r>
              <a:rPr lang="en-US" altLang="ko-KR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”, “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갤러리</a:t>
            </a:r>
            <a:r>
              <a:rPr lang="en-US" altLang="ko-KR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“, “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매거진</a:t>
            </a:r>
            <a:r>
              <a:rPr lang="en-US" altLang="ko-KR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“, “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문화센터</a:t>
            </a:r>
            <a:r>
              <a:rPr lang="en-US" altLang="ko-KR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”  </a:t>
            </a:r>
            <a:r>
              <a:rPr lang="ko-KR" altLang="en-US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영역을 선택하여 한 사이트 안에서 데이터를 자유롭게 사용할 수 있도록 사이트 구조를 변경함</a:t>
            </a:r>
            <a:r>
              <a:rPr lang="en-US" altLang="ko-KR" sz="12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</a:rPr>
              <a:t>.</a:t>
            </a:r>
            <a:endParaRPr lang="en-US" altLang="ko-KR" sz="1200" spc="-54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59" y="1686139"/>
            <a:ext cx="5584717" cy="2500665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445" y="2267178"/>
            <a:ext cx="3086100" cy="91440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cxnSp>
        <p:nvCxnSpPr>
          <p:cNvPr id="9" name="직선 화살표 연결선 8"/>
          <p:cNvCxnSpPr/>
          <p:nvPr/>
        </p:nvCxnSpPr>
        <p:spPr>
          <a:xfrm>
            <a:off x="4724536" y="1975184"/>
            <a:ext cx="654743" cy="472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825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908458">
            <a:off x="483240" y="159588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906000" cy="110642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3670369" y="511357"/>
            <a:ext cx="2362891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722"/>
              </a:lnSpc>
              <a:spcBef>
                <a:spcPts val="155"/>
              </a:spcBef>
              <a:tabLst>
                <a:tab pos="55224" algn="l"/>
                <a:tab pos="88358" algn="l"/>
              </a:tabLst>
            </a:pPr>
            <a:r>
              <a:rPr lang="ko-KR" altLang="en-US" sz="16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롯데 백화점 </a:t>
            </a:r>
            <a:r>
              <a:rPr lang="ko-KR" altLang="en-US" sz="1600" spc="-54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사이트 분석</a:t>
            </a:r>
            <a:endParaRPr lang="en-US" altLang="ko-KR" sz="1600" spc="-54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DC8F8-3FBC-4BA7-A3D4-9DBC8B611B11}"/>
              </a:ext>
            </a:extLst>
          </p:cNvPr>
          <p:cNvSpPr txBox="1"/>
          <p:nvPr/>
        </p:nvSpPr>
        <p:spPr>
          <a:xfrm>
            <a:off x="1433859" y="30814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기획의도</a:t>
            </a:r>
            <a:endParaRPr lang="en-US" altLang="ko-KR" sz="4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35784" y="1"/>
            <a:ext cx="822960" cy="11775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0B7410-268C-464E-951F-E1A1E0F7D841}"/>
              </a:ext>
            </a:extLst>
          </p:cNvPr>
          <p:cNvSpPr txBox="1"/>
          <p:nvPr/>
        </p:nvSpPr>
        <p:spPr>
          <a:xfrm>
            <a:off x="556220" y="180340"/>
            <a:ext cx="612668" cy="971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tabLst>
                <a:tab pos="265113" algn="l"/>
              </a:tabLst>
            </a:pPr>
            <a:r>
              <a:rPr lang="en-US" altLang="ko-KR" sz="5715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91663" y="3960113"/>
            <a:ext cx="1336588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메인 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03492" y="2067306"/>
            <a:ext cx="1608406" cy="415498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쇼핑정보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03492" y="2698242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갤러리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03492" y="3329178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문화센터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03492" y="3960114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매거진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90792" y="4585716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로그인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90792" y="5219700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smtClean="0">
                <a:solidFill>
                  <a:schemeClr val="accent1">
                    <a:lumMod val="75000"/>
                  </a:schemeClr>
                </a:solidFill>
              </a:rPr>
              <a:t>회원가입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618296" y="5219700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로그인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630996" y="2072068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상세페이지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630996" y="2698241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상세페이지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630996" y="3329177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상세페이지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630996" y="3960113"/>
            <a:ext cx="1608406" cy="380361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accent1">
                    <a:lumMod val="75000"/>
                  </a:schemeClr>
                </a:solidFill>
              </a:rPr>
              <a:t>상세페이지</a:t>
            </a:r>
            <a:endParaRPr lang="ko-KR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3" name="직선 연결선 12"/>
          <p:cNvCxnSpPr>
            <a:stCxn id="16" idx="1"/>
            <a:endCxn id="16" idx="1"/>
          </p:cNvCxnSpPr>
          <p:nvPr/>
        </p:nvCxnSpPr>
        <p:spPr>
          <a:xfrm>
            <a:off x="3503492" y="227505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꺾인 연결선 31"/>
          <p:cNvCxnSpPr/>
          <p:nvPr/>
        </p:nvCxnSpPr>
        <p:spPr>
          <a:xfrm rot="10800000" flipV="1">
            <a:off x="3496349" y="2275055"/>
            <a:ext cx="12700" cy="1875240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>
            <a:stCxn id="18" idx="1"/>
          </p:cNvCxnSpPr>
          <p:nvPr/>
        </p:nvCxnSpPr>
        <p:spPr>
          <a:xfrm flipH="1" flipV="1">
            <a:off x="3284051" y="2888421"/>
            <a:ext cx="219441" cy="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 flipH="1" flipV="1">
            <a:off x="3290004" y="3537723"/>
            <a:ext cx="219441" cy="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>
            <a:off x="5111898" y="2262248"/>
            <a:ext cx="519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>
            <a:off x="5111898" y="2888421"/>
            <a:ext cx="519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>
            <a:off x="5111898" y="3519357"/>
            <a:ext cx="519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5111898" y="4150293"/>
            <a:ext cx="519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>
            <a:off x="5099198" y="5409880"/>
            <a:ext cx="5190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/>
          <p:nvPr/>
        </p:nvCxnSpPr>
        <p:spPr>
          <a:xfrm flipH="1" flipV="1">
            <a:off x="3264207" y="4762255"/>
            <a:ext cx="219441" cy="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/>
          <p:nvPr/>
        </p:nvCxnSpPr>
        <p:spPr>
          <a:xfrm flipH="1" flipV="1">
            <a:off x="3264208" y="5412499"/>
            <a:ext cx="219441" cy="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/>
          <p:cNvCxnSpPr/>
          <p:nvPr/>
        </p:nvCxnSpPr>
        <p:spPr>
          <a:xfrm>
            <a:off x="3264207" y="4762255"/>
            <a:ext cx="0" cy="6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꺾인 연결선 73"/>
          <p:cNvCxnSpPr/>
          <p:nvPr/>
        </p:nvCxnSpPr>
        <p:spPr>
          <a:xfrm rot="10800000" flipV="1">
            <a:off x="3266985" y="3212675"/>
            <a:ext cx="12700" cy="1875240"/>
          </a:xfrm>
          <a:prstGeom prst="bentConnector3">
            <a:avLst>
              <a:gd name="adj1" fmla="val 180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/>
          <p:cNvCxnSpPr/>
          <p:nvPr/>
        </p:nvCxnSpPr>
        <p:spPr>
          <a:xfrm flipH="1" flipV="1">
            <a:off x="2830880" y="4150291"/>
            <a:ext cx="219441" cy="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502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908458">
            <a:off x="483240" y="159588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906000" cy="110642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3670369" y="511357"/>
            <a:ext cx="3221138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722"/>
              </a:lnSpc>
              <a:spcBef>
                <a:spcPts val="155"/>
              </a:spcBef>
              <a:tabLst>
                <a:tab pos="55224" algn="l"/>
                <a:tab pos="88358" algn="l"/>
              </a:tabLst>
            </a:pPr>
            <a:r>
              <a:rPr lang="ko-KR" altLang="en-US" sz="1600" spc="-54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사이트 구현에 사용된 기술 리스트</a:t>
            </a:r>
            <a:endParaRPr lang="en-US" altLang="ko-KR" sz="1600" spc="-54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DC8F8-3FBC-4BA7-A3D4-9DBC8B611B11}"/>
              </a:ext>
            </a:extLst>
          </p:cNvPr>
          <p:cNvSpPr txBox="1"/>
          <p:nvPr/>
        </p:nvSpPr>
        <p:spPr>
          <a:xfrm>
            <a:off x="1433859" y="30814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제작기법</a:t>
            </a:r>
            <a:endParaRPr lang="en-US" altLang="ko-KR" sz="4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35784" y="1"/>
            <a:ext cx="822960" cy="11775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0B7410-268C-464E-951F-E1A1E0F7D841}"/>
              </a:ext>
            </a:extLst>
          </p:cNvPr>
          <p:cNvSpPr txBox="1"/>
          <p:nvPr/>
        </p:nvSpPr>
        <p:spPr>
          <a:xfrm>
            <a:off x="557823" y="180340"/>
            <a:ext cx="609462" cy="971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715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90" y="1514188"/>
            <a:ext cx="4096013" cy="273200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4792" y1="32000" x2="54792" y2="32000"/>
                        <a14:foregroundMark x1="55727" y1="79256" x2="55727" y2="79256"/>
                        <a14:foregroundMark x1="50164" y1="78605" x2="50164" y2="78605"/>
                        <a14:foregroundMark x1="50164" y1="72465" x2="50164" y2="72465"/>
                        <a14:foregroundMark x1="47826" y1="78605" x2="47826" y2="78605"/>
                        <a14:foregroundMark x1="40907" y1="80930" x2="40907" y2="80930"/>
                        <a14:foregroundMark x1="57270" y1="78605" x2="57270" y2="78605"/>
                        <a14:foregroundMark x1="62599" y1="78233" x2="62599" y2="782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730" y="3974862"/>
            <a:ext cx="3676937" cy="1848784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8112" y="2239439"/>
            <a:ext cx="1515172" cy="1344168"/>
          </a:xfrm>
          <a:prstGeom prst="rect">
            <a:avLst/>
          </a:prstGeom>
          <a:ln>
            <a:noFill/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7757" y="2357515"/>
            <a:ext cx="2587371" cy="105235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4026" y="4222050"/>
            <a:ext cx="3020568" cy="150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95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908458">
            <a:off x="483240" y="159588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906000" cy="110642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DC8F8-3FBC-4BA7-A3D4-9DBC8B611B11}"/>
              </a:ext>
            </a:extLst>
          </p:cNvPr>
          <p:cNvSpPr txBox="1"/>
          <p:nvPr/>
        </p:nvSpPr>
        <p:spPr>
          <a:xfrm>
            <a:off x="1433859" y="308142"/>
            <a:ext cx="29306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사이트 구현</a:t>
            </a:r>
            <a:endParaRPr lang="en-US" altLang="ko-KR" sz="4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35784" y="1"/>
            <a:ext cx="822960" cy="11775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0B7410-268C-464E-951F-E1A1E0F7D841}"/>
              </a:ext>
            </a:extLst>
          </p:cNvPr>
          <p:cNvSpPr txBox="1"/>
          <p:nvPr/>
        </p:nvSpPr>
        <p:spPr>
          <a:xfrm>
            <a:off x="557823" y="180340"/>
            <a:ext cx="609462" cy="971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715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40462" y="5934911"/>
            <a:ext cx="17744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[ </a:t>
            </a:r>
            <a:r>
              <a:rPr lang="ko-KR" altLang="en-US" sz="1200" dirty="0" smtClean="0"/>
              <a:t>메인 화면</a:t>
            </a:r>
            <a:r>
              <a:rPr lang="en-US" altLang="ko-KR" sz="1200" dirty="0" smtClean="0"/>
              <a:t> ]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6295726" y="5934911"/>
            <a:ext cx="26120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[</a:t>
            </a:r>
            <a:r>
              <a:rPr lang="ko-KR" altLang="en-US" sz="1200" dirty="0"/>
              <a:t> </a:t>
            </a:r>
            <a:r>
              <a:rPr lang="ko-KR" altLang="en-US" sz="1200" dirty="0" err="1" smtClean="0"/>
              <a:t>모바일버전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- </a:t>
            </a:r>
            <a:r>
              <a:rPr lang="ko-KR" altLang="en-US" sz="1200" dirty="0" smtClean="0"/>
              <a:t> 메뉴 디자인 변경</a:t>
            </a:r>
            <a:r>
              <a:rPr lang="en-US" altLang="ko-KR" sz="1200" dirty="0" smtClean="0"/>
              <a:t> ]</a:t>
            </a:r>
            <a:endParaRPr lang="ko-KR" altLang="en-US" sz="12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b="46651"/>
          <a:stretch/>
        </p:blipFill>
        <p:spPr>
          <a:xfrm>
            <a:off x="435784" y="1551500"/>
            <a:ext cx="2343943" cy="490416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rcRect t="54144"/>
          <a:stretch/>
        </p:blipFill>
        <p:spPr>
          <a:xfrm>
            <a:off x="3055731" y="1551500"/>
            <a:ext cx="2343943" cy="421533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678" y="1551500"/>
            <a:ext cx="1678238" cy="332038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9920" y="1551500"/>
            <a:ext cx="1686132" cy="332038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6323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908458">
            <a:off x="483240" y="159588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906000" cy="110642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DC8F8-3FBC-4BA7-A3D4-9DBC8B611B11}"/>
              </a:ext>
            </a:extLst>
          </p:cNvPr>
          <p:cNvSpPr txBox="1"/>
          <p:nvPr/>
        </p:nvSpPr>
        <p:spPr>
          <a:xfrm>
            <a:off x="1433859" y="308142"/>
            <a:ext cx="29306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사이트 구현</a:t>
            </a:r>
            <a:endParaRPr lang="en-US" altLang="ko-KR" sz="4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35784" y="1"/>
            <a:ext cx="822960" cy="11775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0B7410-268C-464E-951F-E1A1E0F7D841}"/>
              </a:ext>
            </a:extLst>
          </p:cNvPr>
          <p:cNvSpPr txBox="1"/>
          <p:nvPr/>
        </p:nvSpPr>
        <p:spPr>
          <a:xfrm>
            <a:off x="557823" y="180340"/>
            <a:ext cx="609462" cy="971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715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3704" y="6123015"/>
            <a:ext cx="17744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[ </a:t>
            </a:r>
            <a:r>
              <a:rPr lang="ko-KR" altLang="en-US" sz="1200" dirty="0" smtClean="0"/>
              <a:t>쇼핑정보</a:t>
            </a:r>
            <a:r>
              <a:rPr lang="en-US" altLang="ko-KR" sz="1200" dirty="0" smtClean="0"/>
              <a:t> ]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3178521" y="6123014"/>
            <a:ext cx="17744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[ </a:t>
            </a:r>
            <a:r>
              <a:rPr lang="ko-KR" altLang="en-US" sz="1200" dirty="0" smtClean="0"/>
              <a:t>갤러리</a:t>
            </a:r>
            <a:r>
              <a:rPr lang="en-US" altLang="ko-KR" sz="1200" dirty="0" smtClean="0"/>
              <a:t> ]</a:t>
            </a:r>
            <a:endParaRPr lang="ko-KR" alt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5563338" y="6109813"/>
            <a:ext cx="17744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[</a:t>
            </a:r>
            <a:r>
              <a:rPr lang="ko-KR" altLang="en-US" sz="1200" dirty="0" smtClean="0"/>
              <a:t>문화센터</a:t>
            </a:r>
            <a:r>
              <a:rPr lang="en-US" altLang="ko-KR" sz="1200" dirty="0" smtClean="0"/>
              <a:t>]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7637411" y="6439961"/>
            <a:ext cx="17744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[</a:t>
            </a:r>
            <a:r>
              <a:rPr lang="ko-KR" altLang="en-US" sz="1200" dirty="0" smtClean="0"/>
              <a:t>매거진</a:t>
            </a:r>
            <a:r>
              <a:rPr lang="en-US" altLang="ko-KR" sz="1200" dirty="0" smtClean="0"/>
              <a:t>]</a:t>
            </a:r>
            <a:endParaRPr lang="ko-KR" altLang="en-US" sz="12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55" y="1276444"/>
            <a:ext cx="2191379" cy="2159422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930" y="1276444"/>
            <a:ext cx="2165924" cy="378247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5150" y="1276444"/>
            <a:ext cx="2180965" cy="3687193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7411" y="1276444"/>
            <a:ext cx="1671469" cy="504836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9516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 rot="908458">
            <a:off x="483240" y="159588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9906000" cy="110642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DC8F8-3FBC-4BA7-A3D4-9DBC8B611B11}"/>
              </a:ext>
            </a:extLst>
          </p:cNvPr>
          <p:cNvSpPr txBox="1"/>
          <p:nvPr/>
        </p:nvSpPr>
        <p:spPr>
          <a:xfrm>
            <a:off x="1433859" y="308142"/>
            <a:ext cx="29306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</a:rPr>
              <a:t>사이트 구현</a:t>
            </a:r>
            <a:endParaRPr lang="en-US" altLang="ko-KR" sz="4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35784" y="1"/>
            <a:ext cx="822960" cy="11775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0B7410-268C-464E-951F-E1A1E0F7D841}"/>
              </a:ext>
            </a:extLst>
          </p:cNvPr>
          <p:cNvSpPr txBox="1"/>
          <p:nvPr/>
        </p:nvSpPr>
        <p:spPr>
          <a:xfrm>
            <a:off x="557823" y="180340"/>
            <a:ext cx="609462" cy="9718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715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055884" y="6116678"/>
            <a:ext cx="17744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[ </a:t>
            </a:r>
            <a:r>
              <a:rPr lang="ko-KR" altLang="en-US" sz="1200" dirty="0" smtClean="0"/>
              <a:t>상세 페이지</a:t>
            </a:r>
            <a:r>
              <a:rPr lang="en-US" altLang="ko-KR" sz="1200" dirty="0" smtClean="0"/>
              <a:t> ]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5646901" y="6116678"/>
            <a:ext cx="23425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/>
              <a:t>[ </a:t>
            </a:r>
            <a:r>
              <a:rPr lang="ko-KR" altLang="en-US" sz="1200" dirty="0" smtClean="0"/>
              <a:t>회원가입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로그인 페이지</a:t>
            </a:r>
            <a:r>
              <a:rPr lang="en-US" altLang="ko-KR" sz="1200" dirty="0" smtClean="0"/>
              <a:t> ]</a:t>
            </a:r>
            <a:endParaRPr lang="ko-KR" altLang="en-US" sz="12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88" y="1485678"/>
            <a:ext cx="2928865" cy="4390246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359" y="1489246"/>
            <a:ext cx="3396129" cy="1933317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0359" y="3657600"/>
            <a:ext cx="3387764" cy="1655064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5656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30633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CC27AD9-12B3-4DCE-AEFF-3C785F4E05CC}"/>
              </a:ext>
            </a:extLst>
          </p:cNvPr>
          <p:cNvSpPr txBox="1"/>
          <p:nvPr/>
        </p:nvSpPr>
        <p:spPr>
          <a:xfrm>
            <a:off x="4168743" y="4099537"/>
            <a:ext cx="5503958" cy="10695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6350" b="1" spc="-7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8FAADC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45F3C0F-6C07-40F0-ADEF-5C61C465D226}"/>
              </a:ext>
            </a:extLst>
          </p:cNvPr>
          <p:cNvSpPr/>
          <p:nvPr/>
        </p:nvSpPr>
        <p:spPr>
          <a:xfrm>
            <a:off x="7304694" y="5082347"/>
            <a:ext cx="1933222" cy="52322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ko-KR" altLang="en-US" sz="2800" b="1" spc="-7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03595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2568</TotalTime>
  <Words>162</Words>
  <Application>Microsoft Office PowerPoint</Application>
  <PresentationFormat>A4 용지(210x297mm)</PresentationFormat>
  <Paragraphs>56</Paragraphs>
  <Slides>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Adobe Caslon Pro Bold</vt:lpstr>
      <vt:lpstr>나눔고딕</vt:lpstr>
      <vt:lpstr>나눔고딕 ExtraBold</vt:lpstr>
      <vt:lpstr>맑은 고딕</vt:lpstr>
      <vt:lpstr>Arial</vt:lpstr>
      <vt:lpstr>Calibri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AY</dc:creator>
  <cp:lastModifiedBy>user</cp:lastModifiedBy>
  <cp:revision>338</cp:revision>
  <dcterms:created xsi:type="dcterms:W3CDTF">2016-06-20T00:21:39Z</dcterms:created>
  <dcterms:modified xsi:type="dcterms:W3CDTF">2023-06-30T00:54:24Z</dcterms:modified>
</cp:coreProperties>
</file>

<file path=docProps/thumbnail.jpeg>
</file>